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1" r:id="rId9"/>
    <p:sldId id="262" r:id="rId10"/>
    <p:sldId id="265" r:id="rId11"/>
    <p:sldId id="267" r:id="rId12"/>
    <p:sldId id="268" r:id="rId13"/>
    <p:sldId id="269" r:id="rId14"/>
    <p:sldId id="266" r:id="rId15"/>
    <p:sldId id="274" r:id="rId16"/>
    <p:sldId id="275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C682"/>
    <a:srgbClr val="825700"/>
    <a:srgbClr val="582C00"/>
    <a:srgbClr val="1E0800"/>
    <a:srgbClr val="412C00"/>
    <a:srgbClr val="D8C682"/>
    <a:srgbClr val="CBB65D"/>
    <a:srgbClr val="CFB863"/>
    <a:srgbClr val="D157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3" autoAdjust="0"/>
    <p:restoredTop sz="94453" autoAdjust="0"/>
  </p:normalViewPr>
  <p:slideViewPr>
    <p:cSldViewPr>
      <p:cViewPr>
        <p:scale>
          <a:sx n="70" d="100"/>
          <a:sy n="70" d="100"/>
        </p:scale>
        <p:origin x="-2094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33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2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46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7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8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91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3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1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30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4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04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909F-5D95-4D62-BC02-F840C8F8AC1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5814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96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  <p:pic>
        <p:nvPicPr>
          <p:cNvPr id="102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91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49:10 ~ </a:t>
            </a:r>
            <a:r>
              <a:rPr lang="en-US" sz="3200" dirty="0">
                <a:solidFill>
                  <a:srgbClr val="FFFFFF"/>
                </a:solidFill>
              </a:rPr>
              <a:t>The scepter shall not depart from </a:t>
            </a:r>
            <a:r>
              <a:rPr lang="en-US" sz="3200" dirty="0" smtClean="0">
                <a:solidFill>
                  <a:srgbClr val="FFFFFF"/>
                </a:solidFill>
              </a:rPr>
              <a:t>Judah …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834" y="2057400"/>
            <a:ext cx="82831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Num. 24:17 ~ </a:t>
            </a:r>
            <a:r>
              <a:rPr lang="en-US" sz="3200" dirty="0" smtClean="0">
                <a:solidFill>
                  <a:srgbClr val="FFFFFF"/>
                </a:solidFill>
              </a:rPr>
              <a:t>… A </a:t>
            </a:r>
            <a:r>
              <a:rPr lang="en-US" sz="3200" dirty="0">
                <a:solidFill>
                  <a:srgbClr val="FFFFFF"/>
                </a:solidFill>
              </a:rPr>
              <a:t>scepter shall rise out of </a:t>
            </a:r>
            <a:r>
              <a:rPr lang="en-US" sz="3200" dirty="0" smtClean="0">
                <a:solidFill>
                  <a:srgbClr val="FFFFFF"/>
                </a:solidFill>
              </a:rPr>
              <a:t>Israel …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90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Deut</a:t>
            </a:r>
            <a:r>
              <a:rPr lang="en-US" sz="3200" dirty="0"/>
              <a:t> 17:14-20 ~ </a:t>
            </a:r>
            <a:r>
              <a:rPr lang="en-US" sz="3200" baseline="30000" dirty="0"/>
              <a:t>14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When </a:t>
            </a:r>
            <a:r>
              <a:rPr lang="en-US" sz="3200" dirty="0">
                <a:solidFill>
                  <a:srgbClr val="FFFFFF"/>
                </a:solidFill>
              </a:rPr>
              <a:t>you come to the land which the </a:t>
            </a:r>
            <a:r>
              <a:rPr lang="en-US" sz="3200" cap="small" dirty="0">
                <a:solidFill>
                  <a:srgbClr val="FFFFFF"/>
                </a:solidFill>
              </a:rPr>
              <a:t>Lord</a:t>
            </a:r>
            <a:r>
              <a:rPr lang="en-US" sz="3200" dirty="0">
                <a:solidFill>
                  <a:srgbClr val="FFFFFF"/>
                </a:solidFill>
              </a:rPr>
              <a:t> your God is giving you, and possess it and dwell in it, and say, </a:t>
            </a:r>
            <a:r>
              <a:rPr lang="en-US" sz="3200" dirty="0" smtClean="0">
                <a:solidFill>
                  <a:srgbClr val="FFFFFF"/>
                </a:solidFill>
              </a:rPr>
              <a:t>“I </a:t>
            </a:r>
            <a:r>
              <a:rPr lang="en-US" sz="3200" dirty="0">
                <a:solidFill>
                  <a:srgbClr val="FFFFFF"/>
                </a:solidFill>
              </a:rPr>
              <a:t>will set a king over </a:t>
            </a:r>
            <a:r>
              <a:rPr lang="en-US" sz="3200" dirty="0" smtClean="0">
                <a:solidFill>
                  <a:srgbClr val="FFFFFF"/>
                </a:solidFill>
              </a:rPr>
              <a:t>me” </a:t>
            </a:r>
            <a:r>
              <a:rPr lang="en-US" sz="3200" dirty="0">
                <a:solidFill>
                  <a:srgbClr val="FFFFFF"/>
                </a:solidFill>
              </a:rPr>
              <a:t>like all the nations that </a:t>
            </a:r>
            <a:r>
              <a:rPr lang="en-US" sz="3200" i="1" dirty="0">
                <a:solidFill>
                  <a:srgbClr val="FFFFFF"/>
                </a:solidFill>
              </a:rPr>
              <a:t>are</a:t>
            </a:r>
            <a:r>
              <a:rPr lang="en-US" sz="3200" dirty="0">
                <a:solidFill>
                  <a:srgbClr val="FFFFFF"/>
                </a:solidFill>
              </a:rPr>
              <a:t> around me</a:t>
            </a:r>
            <a:r>
              <a:rPr lang="en-US" sz="3200" dirty="0" smtClean="0">
                <a:solidFill>
                  <a:srgbClr val="FFFFFF"/>
                </a:solidFill>
              </a:rPr>
              <a:t>, </a:t>
            </a:r>
            <a:r>
              <a:rPr lang="en-US" sz="3200" baseline="30000" dirty="0"/>
              <a:t>15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FF"/>
                </a:solidFill>
              </a:rPr>
              <a:t>you shall surely set a king over you whom the </a:t>
            </a:r>
            <a:r>
              <a:rPr lang="en-US" sz="3200" cap="small" dirty="0">
                <a:solidFill>
                  <a:srgbClr val="FFFFFF"/>
                </a:solidFill>
              </a:rPr>
              <a:t>Lord</a:t>
            </a:r>
            <a:r>
              <a:rPr lang="en-US" sz="3200" dirty="0">
                <a:solidFill>
                  <a:srgbClr val="FFFFFF"/>
                </a:solidFill>
              </a:rPr>
              <a:t> your God chooses; </a:t>
            </a:r>
            <a:r>
              <a:rPr lang="en-US" sz="3200" i="1" dirty="0">
                <a:solidFill>
                  <a:srgbClr val="FFFFFF"/>
                </a:solidFill>
              </a:rPr>
              <a:t>one</a:t>
            </a:r>
            <a:r>
              <a:rPr lang="en-US" sz="3200" dirty="0">
                <a:solidFill>
                  <a:srgbClr val="FFFFFF"/>
                </a:solidFill>
              </a:rPr>
              <a:t> from among your brethren you shall set as king over you; you may not set a foreigner over you, who </a:t>
            </a:r>
            <a:r>
              <a:rPr lang="en-US" sz="3200" i="1" dirty="0">
                <a:solidFill>
                  <a:srgbClr val="FFFFFF"/>
                </a:solidFill>
              </a:rPr>
              <a:t>is</a:t>
            </a:r>
            <a:r>
              <a:rPr lang="en-US" sz="3200" dirty="0">
                <a:solidFill>
                  <a:srgbClr val="FFFFFF"/>
                </a:solidFill>
              </a:rPr>
              <a:t> not your brother. </a:t>
            </a:r>
            <a:r>
              <a:rPr lang="en-US" sz="3200" baseline="30000" dirty="0"/>
              <a:t>16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FF"/>
                </a:solidFill>
              </a:rPr>
              <a:t>But he shall not multiply horses for himself, </a:t>
            </a:r>
          </a:p>
        </p:txBody>
      </p:sp>
    </p:spTree>
    <p:extLst>
      <p:ext uri="{BB962C8B-B14F-4D97-AF65-F5344CB8AC3E}">
        <p14:creationId xmlns:p14="http://schemas.microsoft.com/office/powerpoint/2010/main" xmlns="" val="336096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nor cause the people to return to Egypt to multiply horses, for the </a:t>
            </a:r>
            <a:r>
              <a:rPr lang="en-US" sz="3200" cap="small" dirty="0">
                <a:solidFill>
                  <a:srgbClr val="FFFFFF"/>
                </a:solidFill>
              </a:rPr>
              <a:t>Lord</a:t>
            </a:r>
            <a:r>
              <a:rPr lang="en-US" sz="3200" dirty="0">
                <a:solidFill>
                  <a:srgbClr val="FFFFFF"/>
                </a:solidFill>
              </a:rPr>
              <a:t> has said to you, ‘You shall not return that way again. </a:t>
            </a:r>
            <a:r>
              <a:rPr lang="en-US" sz="3200" baseline="30000" dirty="0"/>
              <a:t>17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FF"/>
                </a:solidFill>
              </a:rPr>
              <a:t>Neither shall he multiply wives for himself, lest his heart turn away; nor shall he greatly multiply silver and gold for himself. </a:t>
            </a:r>
          </a:p>
          <a:p>
            <a:r>
              <a:rPr lang="en-US" sz="3200" baseline="30000" dirty="0">
                <a:solidFill>
                  <a:srgbClr val="E6C682"/>
                </a:solidFill>
              </a:rPr>
              <a:t>18</a:t>
            </a:r>
            <a:r>
              <a:rPr lang="en-US" sz="3200" dirty="0">
                <a:solidFill>
                  <a:srgbClr val="FFFFFF"/>
                </a:solidFill>
              </a:rPr>
              <a:t> “Also it shall be, when he sits on the throne of his kingdom, that he shall write for himself a copy of this law in a book, from </a:t>
            </a:r>
            <a:r>
              <a:rPr lang="en-US" sz="3200" i="1" dirty="0">
                <a:solidFill>
                  <a:srgbClr val="FFFFFF"/>
                </a:solidFill>
              </a:rPr>
              <a:t>the one</a:t>
            </a:r>
            <a:r>
              <a:rPr lang="en-US" sz="3200" dirty="0">
                <a:solidFill>
                  <a:srgbClr val="FFFFFF"/>
                </a:solidFill>
              </a:rPr>
              <a:t> before the priests, </a:t>
            </a:r>
          </a:p>
        </p:txBody>
      </p:sp>
    </p:spTree>
    <p:extLst>
      <p:ext uri="{BB962C8B-B14F-4D97-AF65-F5344CB8AC3E}">
        <p14:creationId xmlns:p14="http://schemas.microsoft.com/office/powerpoint/2010/main" xmlns="" val="114886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Levites. </a:t>
            </a:r>
            <a:r>
              <a:rPr lang="en-US" sz="3200" baseline="30000" dirty="0"/>
              <a:t>19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FF"/>
                </a:solidFill>
              </a:rPr>
              <a:t>And it shall be with him, and he shall read it all the days of his life, that he may learn to fear the </a:t>
            </a:r>
            <a:r>
              <a:rPr lang="en-US" sz="3200" cap="small" dirty="0">
                <a:solidFill>
                  <a:srgbClr val="FFFFFF"/>
                </a:solidFill>
              </a:rPr>
              <a:t>Lord</a:t>
            </a:r>
            <a:r>
              <a:rPr lang="en-US" sz="3200" dirty="0">
                <a:solidFill>
                  <a:srgbClr val="FFFFFF"/>
                </a:solidFill>
              </a:rPr>
              <a:t> his God and be careful to observe all the words of this law and these statutes, </a:t>
            </a:r>
            <a:r>
              <a:rPr lang="en-US" sz="3200" baseline="30000" dirty="0"/>
              <a:t>20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FF"/>
                </a:solidFill>
              </a:rPr>
              <a:t>that his heart may not be lifted above his brethren, that he may not turn aside from the commandment </a:t>
            </a:r>
            <a:r>
              <a:rPr lang="en-US" sz="3200" i="1" dirty="0">
                <a:solidFill>
                  <a:srgbClr val="FFFFFF"/>
                </a:solidFill>
              </a:rPr>
              <a:t>to</a:t>
            </a:r>
            <a:r>
              <a:rPr lang="en-US" sz="3200" dirty="0">
                <a:solidFill>
                  <a:srgbClr val="FFFFFF"/>
                </a:solidFill>
              </a:rPr>
              <a:t> the right hand or </a:t>
            </a:r>
            <a:r>
              <a:rPr lang="en-US" sz="3200" i="1" dirty="0">
                <a:solidFill>
                  <a:srgbClr val="FFFFFF"/>
                </a:solidFill>
              </a:rPr>
              <a:t>to</a:t>
            </a:r>
            <a:r>
              <a:rPr lang="en-US" sz="3200" dirty="0">
                <a:solidFill>
                  <a:srgbClr val="FFFFFF"/>
                </a:solidFill>
              </a:rPr>
              <a:t> the left, and that he may prolong </a:t>
            </a:r>
            <a:r>
              <a:rPr lang="en-US" sz="3200" i="1" dirty="0">
                <a:solidFill>
                  <a:srgbClr val="FFFFFF"/>
                </a:solidFill>
              </a:rPr>
              <a:t>his</a:t>
            </a:r>
            <a:r>
              <a:rPr lang="en-US" sz="3200" dirty="0">
                <a:solidFill>
                  <a:srgbClr val="FFFFFF"/>
                </a:solidFill>
              </a:rPr>
              <a:t> days in his kingdom, he and his children in the midst of Israel. </a:t>
            </a:r>
          </a:p>
        </p:txBody>
      </p:sp>
    </p:spTree>
    <p:extLst>
      <p:ext uri="{BB962C8B-B14F-4D97-AF65-F5344CB8AC3E}">
        <p14:creationId xmlns:p14="http://schemas.microsoft.com/office/powerpoint/2010/main" xmlns="" val="269441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48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G. Campbell Morgan: </a:t>
            </a:r>
            <a:r>
              <a:rPr lang="en-US" sz="3200" dirty="0"/>
              <a:t>"This is the revelation of the supreme wrong. They had been chosen to be unlike the nations, a people directly governed by God."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50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4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He will take </a:t>
            </a:r>
            <a:r>
              <a:rPr lang="en-US" sz="3200" dirty="0"/>
              <a:t>~ 6x in this passage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453" y="1524000"/>
            <a:ext cx="8224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106:15 ~ </a:t>
            </a:r>
            <a:r>
              <a:rPr lang="en-US" sz="3200" dirty="0">
                <a:solidFill>
                  <a:srgbClr val="FFFFFF"/>
                </a:solidFill>
              </a:rPr>
              <a:t>And He gave them their request,</a:t>
            </a:r>
          </a:p>
          <a:p>
            <a:r>
              <a:rPr lang="en-US" sz="3200" dirty="0">
                <a:solidFill>
                  <a:srgbClr val="FFFFFF"/>
                </a:solidFill>
              </a:rPr>
              <a:t>    But sent leanness into their soul.</a:t>
            </a:r>
          </a:p>
        </p:txBody>
      </p:sp>
    </p:spTree>
    <p:extLst>
      <p:ext uri="{BB962C8B-B14F-4D97-AF65-F5344CB8AC3E}">
        <p14:creationId xmlns:p14="http://schemas.microsoft.com/office/powerpoint/2010/main" xmlns="" val="100067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38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pic>
        <p:nvPicPr>
          <p:cNvPr id="7" name="Picture 6" descr="Israel.jpg"/>
          <p:cNvPicPr>
            <a:picLocks noChangeAspect="1"/>
          </p:cNvPicPr>
          <p:nvPr/>
        </p:nvPicPr>
        <p:blipFill>
          <a:blip r:embed="rId3" cstate="print"/>
          <a:srcRect l="6621" t="12519" r="10792" b="12518"/>
          <a:stretch>
            <a:fillRect/>
          </a:stretch>
        </p:blipFill>
        <p:spPr>
          <a:xfrm>
            <a:off x="914400" y="989829"/>
            <a:ext cx="7315200" cy="472901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softEdge rad="127000"/>
          </a:effectLst>
        </p:spPr>
      </p:pic>
      <p:grpSp>
        <p:nvGrpSpPr>
          <p:cNvPr id="8" name="Group 7"/>
          <p:cNvGrpSpPr/>
          <p:nvPr/>
        </p:nvGrpSpPr>
        <p:grpSpPr>
          <a:xfrm>
            <a:off x="2719137" y="3625061"/>
            <a:ext cx="1468899" cy="537865"/>
            <a:chOff x="2798301" y="3500735"/>
            <a:chExt cx="1468899" cy="537865"/>
          </a:xfrm>
        </p:grpSpPr>
        <p:sp>
          <p:nvSpPr>
            <p:cNvPr id="9" name="Oval 8"/>
            <p:cNvSpPr/>
            <p:nvPr/>
          </p:nvSpPr>
          <p:spPr>
            <a:xfrm>
              <a:off x="4032740" y="39624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98301" y="3500735"/>
              <a:ext cx="14688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</a:rPr>
                <a:t>Ashdod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65296" y="4324256"/>
            <a:ext cx="984740" cy="524470"/>
            <a:chOff x="4044460" y="4199930"/>
            <a:chExt cx="984740" cy="524470"/>
          </a:xfrm>
        </p:grpSpPr>
        <p:sp>
          <p:nvSpPr>
            <p:cNvPr id="12" name="Oval 11"/>
            <p:cNvSpPr/>
            <p:nvPr/>
          </p:nvSpPr>
          <p:spPr>
            <a:xfrm>
              <a:off x="4190999" y="419993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44460" y="4262735"/>
              <a:ext cx="98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</a:rPr>
                <a:t>Gath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88036" y="3553326"/>
            <a:ext cx="1295400" cy="537865"/>
            <a:chOff x="4267200" y="3576935"/>
            <a:chExt cx="1295400" cy="537865"/>
          </a:xfrm>
        </p:grpSpPr>
        <p:sp>
          <p:nvSpPr>
            <p:cNvPr id="15" name="Oval 14"/>
            <p:cNvSpPr/>
            <p:nvPr/>
          </p:nvSpPr>
          <p:spPr>
            <a:xfrm>
              <a:off x="4343400" y="40386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67200" y="35769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</a:rPr>
                <a:t>Ekron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  <p:sp>
        <p:nvSpPr>
          <p:cNvPr id="17" name="Freeform 16"/>
          <p:cNvSpPr/>
          <p:nvPr/>
        </p:nvSpPr>
        <p:spPr>
          <a:xfrm>
            <a:off x="3974054" y="4140222"/>
            <a:ext cx="164525" cy="220202"/>
          </a:xfrm>
          <a:custGeom>
            <a:avLst/>
            <a:gdLst>
              <a:gd name="connsiteX0" fmla="*/ 0 w 164525"/>
              <a:gd name="connsiteY0" fmla="*/ 0 h 220202"/>
              <a:gd name="connsiteX1" fmla="*/ 0 w 164525"/>
              <a:gd name="connsiteY1" fmla="*/ 0 h 220202"/>
              <a:gd name="connsiteX2" fmla="*/ 29858 w 164525"/>
              <a:gd name="connsiteY2" fmla="*/ 18661 h 220202"/>
              <a:gd name="connsiteX3" fmla="*/ 52251 w 164525"/>
              <a:gd name="connsiteY3" fmla="*/ 33590 h 220202"/>
              <a:gd name="connsiteX4" fmla="*/ 67180 w 164525"/>
              <a:gd name="connsiteY4" fmla="*/ 48519 h 220202"/>
              <a:gd name="connsiteX5" fmla="*/ 74645 w 164525"/>
              <a:gd name="connsiteY5" fmla="*/ 55983 h 220202"/>
              <a:gd name="connsiteX6" fmla="*/ 82109 w 164525"/>
              <a:gd name="connsiteY6" fmla="*/ 67180 h 220202"/>
              <a:gd name="connsiteX7" fmla="*/ 104503 w 164525"/>
              <a:gd name="connsiteY7" fmla="*/ 74644 h 220202"/>
              <a:gd name="connsiteX8" fmla="*/ 108235 w 164525"/>
              <a:gd name="connsiteY8" fmla="*/ 85841 h 220202"/>
              <a:gd name="connsiteX9" fmla="*/ 115700 w 164525"/>
              <a:gd name="connsiteY9" fmla="*/ 93306 h 220202"/>
              <a:gd name="connsiteX10" fmla="*/ 108235 w 164525"/>
              <a:gd name="connsiteY10" fmla="*/ 115699 h 220202"/>
              <a:gd name="connsiteX11" fmla="*/ 111967 w 164525"/>
              <a:gd name="connsiteY11" fmla="*/ 130628 h 220202"/>
              <a:gd name="connsiteX12" fmla="*/ 119432 w 164525"/>
              <a:gd name="connsiteY12" fmla="*/ 138093 h 220202"/>
              <a:gd name="connsiteX13" fmla="*/ 126896 w 164525"/>
              <a:gd name="connsiteY13" fmla="*/ 160486 h 220202"/>
              <a:gd name="connsiteX14" fmla="*/ 130629 w 164525"/>
              <a:gd name="connsiteY14" fmla="*/ 171683 h 220202"/>
              <a:gd name="connsiteX15" fmla="*/ 138093 w 164525"/>
              <a:gd name="connsiteY15" fmla="*/ 194076 h 220202"/>
              <a:gd name="connsiteX16" fmla="*/ 145558 w 164525"/>
              <a:gd name="connsiteY16" fmla="*/ 201541 h 220202"/>
              <a:gd name="connsiteX17" fmla="*/ 164219 w 164525"/>
              <a:gd name="connsiteY17" fmla="*/ 216470 h 220202"/>
              <a:gd name="connsiteX18" fmla="*/ 164219 w 164525"/>
              <a:gd name="connsiteY18" fmla="*/ 220202 h 220202"/>
              <a:gd name="connsiteX19" fmla="*/ 115700 w 164525"/>
              <a:gd name="connsiteY19" fmla="*/ 164218 h 22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4525" h="220202">
                <a:moveTo>
                  <a:pt x="0" y="0"/>
                </a:moveTo>
                <a:lnTo>
                  <a:pt x="0" y="0"/>
                </a:lnTo>
                <a:cubicBezTo>
                  <a:pt x="9953" y="6220"/>
                  <a:pt x="20366" y="11758"/>
                  <a:pt x="29858" y="18661"/>
                </a:cubicBezTo>
                <a:cubicBezTo>
                  <a:pt x="53515" y="35866"/>
                  <a:pt x="28834" y="25782"/>
                  <a:pt x="52251" y="33590"/>
                </a:cubicBezTo>
                <a:lnTo>
                  <a:pt x="67180" y="48519"/>
                </a:lnTo>
                <a:cubicBezTo>
                  <a:pt x="69668" y="51007"/>
                  <a:pt x="72693" y="53055"/>
                  <a:pt x="74645" y="55983"/>
                </a:cubicBezTo>
                <a:cubicBezTo>
                  <a:pt x="77133" y="59715"/>
                  <a:pt x="78305" y="64803"/>
                  <a:pt x="82109" y="67180"/>
                </a:cubicBezTo>
                <a:cubicBezTo>
                  <a:pt x="88781" y="71350"/>
                  <a:pt x="104503" y="74644"/>
                  <a:pt x="104503" y="74644"/>
                </a:cubicBezTo>
                <a:cubicBezTo>
                  <a:pt x="105747" y="78376"/>
                  <a:pt x="106211" y="82467"/>
                  <a:pt x="108235" y="85841"/>
                </a:cubicBezTo>
                <a:cubicBezTo>
                  <a:pt x="110046" y="88859"/>
                  <a:pt x="115700" y="89787"/>
                  <a:pt x="115700" y="93306"/>
                </a:cubicBezTo>
                <a:cubicBezTo>
                  <a:pt x="115700" y="101174"/>
                  <a:pt x="108235" y="115699"/>
                  <a:pt x="108235" y="115699"/>
                </a:cubicBezTo>
                <a:cubicBezTo>
                  <a:pt x="109479" y="120675"/>
                  <a:pt x="109673" y="126040"/>
                  <a:pt x="111967" y="130628"/>
                </a:cubicBezTo>
                <a:cubicBezTo>
                  <a:pt x="113541" y="133776"/>
                  <a:pt x="117858" y="134945"/>
                  <a:pt x="119432" y="138093"/>
                </a:cubicBezTo>
                <a:cubicBezTo>
                  <a:pt x="122951" y="145130"/>
                  <a:pt x="124408" y="153022"/>
                  <a:pt x="126896" y="160486"/>
                </a:cubicBezTo>
                <a:lnTo>
                  <a:pt x="130629" y="171683"/>
                </a:lnTo>
                <a:lnTo>
                  <a:pt x="138093" y="194076"/>
                </a:lnTo>
                <a:cubicBezTo>
                  <a:pt x="140581" y="196564"/>
                  <a:pt x="142810" y="199343"/>
                  <a:pt x="145558" y="201541"/>
                </a:cubicBezTo>
                <a:cubicBezTo>
                  <a:pt x="152689" y="207246"/>
                  <a:pt x="159069" y="208745"/>
                  <a:pt x="164219" y="216470"/>
                </a:cubicBezTo>
                <a:cubicBezTo>
                  <a:pt x="164909" y="217505"/>
                  <a:pt x="164219" y="218958"/>
                  <a:pt x="164219" y="220202"/>
                </a:cubicBezTo>
                <a:lnTo>
                  <a:pt x="115700" y="164218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38273" y="4061844"/>
            <a:ext cx="149389" cy="250061"/>
          </a:xfrm>
          <a:custGeom>
            <a:avLst/>
            <a:gdLst>
              <a:gd name="connsiteX0" fmla="*/ 0 w 149389"/>
              <a:gd name="connsiteY0" fmla="*/ 250061 h 250061"/>
              <a:gd name="connsiteX1" fmla="*/ 0 w 149389"/>
              <a:gd name="connsiteY1" fmla="*/ 250061 h 250061"/>
              <a:gd name="connsiteX2" fmla="*/ 37322 w 149389"/>
              <a:gd name="connsiteY2" fmla="*/ 246329 h 250061"/>
              <a:gd name="connsiteX3" fmla="*/ 41054 w 149389"/>
              <a:gd name="connsiteY3" fmla="*/ 235132 h 250061"/>
              <a:gd name="connsiteX4" fmla="*/ 52251 w 149389"/>
              <a:gd name="connsiteY4" fmla="*/ 227667 h 250061"/>
              <a:gd name="connsiteX5" fmla="*/ 59716 w 149389"/>
              <a:gd name="connsiteY5" fmla="*/ 220203 h 250061"/>
              <a:gd name="connsiteX6" fmla="*/ 63448 w 149389"/>
              <a:gd name="connsiteY6" fmla="*/ 209006 h 250061"/>
              <a:gd name="connsiteX7" fmla="*/ 70912 w 149389"/>
              <a:gd name="connsiteY7" fmla="*/ 197809 h 250061"/>
              <a:gd name="connsiteX8" fmla="*/ 78377 w 149389"/>
              <a:gd name="connsiteY8" fmla="*/ 175416 h 250061"/>
              <a:gd name="connsiteX9" fmla="*/ 85841 w 149389"/>
              <a:gd name="connsiteY9" fmla="*/ 108235 h 250061"/>
              <a:gd name="connsiteX10" fmla="*/ 89574 w 149389"/>
              <a:gd name="connsiteY10" fmla="*/ 97039 h 250061"/>
              <a:gd name="connsiteX11" fmla="*/ 104503 w 149389"/>
              <a:gd name="connsiteY11" fmla="*/ 78378 h 250061"/>
              <a:gd name="connsiteX12" fmla="*/ 115699 w 149389"/>
              <a:gd name="connsiteY12" fmla="*/ 55984 h 250061"/>
              <a:gd name="connsiteX13" fmla="*/ 119432 w 149389"/>
              <a:gd name="connsiteY13" fmla="*/ 26126 h 250061"/>
              <a:gd name="connsiteX14" fmla="*/ 130628 w 149389"/>
              <a:gd name="connsiteY14" fmla="*/ 18662 h 250061"/>
              <a:gd name="connsiteX15" fmla="*/ 138093 w 149389"/>
              <a:gd name="connsiteY15" fmla="*/ 11197 h 250061"/>
              <a:gd name="connsiteX16" fmla="*/ 141825 w 149389"/>
              <a:gd name="connsiteY16" fmla="*/ 3733 h 250061"/>
              <a:gd name="connsiteX17" fmla="*/ 149290 w 149389"/>
              <a:gd name="connsiteY17" fmla="*/ 0 h 25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389" h="250061">
                <a:moveTo>
                  <a:pt x="0" y="250061"/>
                </a:moveTo>
                <a:lnTo>
                  <a:pt x="0" y="250061"/>
                </a:lnTo>
                <a:cubicBezTo>
                  <a:pt x="12441" y="248817"/>
                  <a:pt x="25572" y="250602"/>
                  <a:pt x="37322" y="246329"/>
                </a:cubicBezTo>
                <a:cubicBezTo>
                  <a:pt x="41019" y="244984"/>
                  <a:pt x="38596" y="238204"/>
                  <a:pt x="41054" y="235132"/>
                </a:cubicBezTo>
                <a:cubicBezTo>
                  <a:pt x="43856" y="231629"/>
                  <a:pt x="48748" y="230469"/>
                  <a:pt x="52251" y="227667"/>
                </a:cubicBezTo>
                <a:cubicBezTo>
                  <a:pt x="54999" y="225469"/>
                  <a:pt x="57228" y="222691"/>
                  <a:pt x="59716" y="220203"/>
                </a:cubicBezTo>
                <a:cubicBezTo>
                  <a:pt x="60960" y="216471"/>
                  <a:pt x="61689" y="212525"/>
                  <a:pt x="63448" y="209006"/>
                </a:cubicBezTo>
                <a:cubicBezTo>
                  <a:pt x="65454" y="204994"/>
                  <a:pt x="69090" y="201908"/>
                  <a:pt x="70912" y="197809"/>
                </a:cubicBezTo>
                <a:cubicBezTo>
                  <a:pt x="74108" y="190619"/>
                  <a:pt x="78377" y="175416"/>
                  <a:pt x="78377" y="175416"/>
                </a:cubicBezTo>
                <a:cubicBezTo>
                  <a:pt x="80630" y="146122"/>
                  <a:pt x="79697" y="132810"/>
                  <a:pt x="85841" y="108235"/>
                </a:cubicBezTo>
                <a:cubicBezTo>
                  <a:pt x="86795" y="104418"/>
                  <a:pt x="87815" y="100558"/>
                  <a:pt x="89574" y="97039"/>
                </a:cubicBezTo>
                <a:cubicBezTo>
                  <a:pt x="97237" y="81713"/>
                  <a:pt x="95241" y="89956"/>
                  <a:pt x="104503" y="78378"/>
                </a:cubicBezTo>
                <a:cubicBezTo>
                  <a:pt x="112771" y="68044"/>
                  <a:pt x="111758" y="67809"/>
                  <a:pt x="115699" y="55984"/>
                </a:cubicBezTo>
                <a:cubicBezTo>
                  <a:pt x="116943" y="46031"/>
                  <a:pt x="115707" y="35439"/>
                  <a:pt x="119432" y="26126"/>
                </a:cubicBezTo>
                <a:cubicBezTo>
                  <a:pt x="121098" y="21962"/>
                  <a:pt x="127126" y="21464"/>
                  <a:pt x="130628" y="18662"/>
                </a:cubicBezTo>
                <a:cubicBezTo>
                  <a:pt x="133376" y="16464"/>
                  <a:pt x="135345" y="13395"/>
                  <a:pt x="138093" y="11197"/>
                </a:cubicBezTo>
                <a:cubicBezTo>
                  <a:pt x="149149" y="2353"/>
                  <a:pt x="155003" y="3733"/>
                  <a:pt x="141825" y="3733"/>
                </a:cubicBezTo>
                <a:lnTo>
                  <a:pt x="149290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90666" y="4038600"/>
            <a:ext cx="2294881" cy="478501"/>
            <a:chOff x="4398687" y="4038600"/>
            <a:chExt cx="2294881" cy="478501"/>
          </a:xfrm>
        </p:grpSpPr>
        <p:sp>
          <p:nvSpPr>
            <p:cNvPr id="20" name="Oval 19"/>
            <p:cNvSpPr/>
            <p:nvPr/>
          </p:nvSpPr>
          <p:spPr>
            <a:xfrm>
              <a:off x="4495800" y="4038600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98687" y="4090666"/>
              <a:ext cx="2294881" cy="426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400" dirty="0" smtClean="0">
                  <a:solidFill>
                    <a:srgbClr val="FFFF00"/>
                  </a:solidFill>
                </a:rPr>
                <a:t>Beth Shemesh</a:t>
              </a:r>
              <a:endParaRPr lang="en-US" sz="2400" dirty="0" smtClean="0">
                <a:solidFill>
                  <a:srgbClr val="FFFF00"/>
                </a:solidFill>
                <a:latin typeface="Eras Medium ITC" pitchFamily="34" charset="0"/>
              </a:endParaRPr>
            </a:p>
          </p:txBody>
        </p:sp>
      </p:grpSp>
      <p:sp>
        <p:nvSpPr>
          <p:cNvPr id="25" name="Freeform 24"/>
          <p:cNvSpPr/>
          <p:nvPr/>
        </p:nvSpPr>
        <p:spPr>
          <a:xfrm>
            <a:off x="4304899" y="4050632"/>
            <a:ext cx="229402" cy="16042"/>
          </a:xfrm>
          <a:custGeom>
            <a:avLst/>
            <a:gdLst>
              <a:gd name="connsiteX0" fmla="*/ 0 w 208547"/>
              <a:gd name="connsiteY0" fmla="*/ 0 h 16042"/>
              <a:gd name="connsiteX1" fmla="*/ 208547 w 208547"/>
              <a:gd name="connsiteY1" fmla="*/ 16042 h 1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547" h="16042">
                <a:moveTo>
                  <a:pt x="0" y="0"/>
                </a:moveTo>
                <a:lnTo>
                  <a:pt x="208547" y="16042"/>
                </a:lnTo>
              </a:path>
            </a:pathLst>
          </a:custGeom>
          <a:noFill/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43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2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Confused</a:t>
            </a:r>
            <a:r>
              <a:rPr lang="en-US" sz="3200" dirty="0"/>
              <a:t> ~ KJV, </a:t>
            </a:r>
            <a:r>
              <a:rPr lang="en-US" sz="3200" dirty="0">
                <a:solidFill>
                  <a:srgbClr val="FFFFFF"/>
                </a:solidFill>
              </a:rPr>
              <a:t>discomfited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0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893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8224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Ebenezer</a:t>
            </a:r>
            <a:r>
              <a:rPr lang="en-US" sz="3200" dirty="0"/>
              <a:t> ~ </a:t>
            </a:r>
            <a:r>
              <a:rPr lang="en-US" sz="3200" i="1" dirty="0"/>
              <a:t>Stone of </a:t>
            </a:r>
            <a:r>
              <a:rPr lang="en-US" sz="3200" i="1" dirty="0" smtClean="0"/>
              <a:t>Help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75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62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6" y="1000124"/>
            <a:ext cx="8224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/>
              <a:t>Joel </a:t>
            </a:r>
            <a:r>
              <a:rPr lang="en-US" sz="3200" dirty="0">
                <a:solidFill>
                  <a:srgbClr val="FFFFFF"/>
                </a:solidFill>
              </a:rPr>
              <a:t>~ </a:t>
            </a:r>
            <a:r>
              <a:rPr lang="en-US" sz="3200" i="1" dirty="0">
                <a:solidFill>
                  <a:srgbClr val="FFFFFF"/>
                </a:solidFill>
              </a:rPr>
              <a:t>Jehovah is God</a:t>
            </a:r>
            <a:endParaRPr lang="en-US" sz="32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834" y="1488140"/>
            <a:ext cx="8283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Abijah </a:t>
            </a:r>
            <a:r>
              <a:rPr lang="en-US" sz="3200" dirty="0">
                <a:solidFill>
                  <a:srgbClr val="FFFFFF"/>
                </a:solidFill>
              </a:rPr>
              <a:t>~ </a:t>
            </a:r>
            <a:r>
              <a:rPr lang="en-US" sz="3200" i="1" dirty="0">
                <a:solidFill>
                  <a:srgbClr val="FFFFFF"/>
                </a:solidFill>
              </a:rPr>
              <a:t>Jehovah is my Father</a:t>
            </a:r>
            <a:endParaRPr lang="en-US" sz="32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49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06-08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93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Samuel">
  <a:themeElements>
    <a:clrScheme name="1 Samuel">
      <a:dk1>
        <a:srgbClr val="E6C682"/>
      </a:dk1>
      <a:lt1>
        <a:srgbClr val="E6C68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tabLst>
            <a:tab pos="4114800" algn="l"/>
          </a:tabLst>
          <a:defRPr sz="3200" dirty="0" smtClean="0">
            <a:solidFill>
              <a:srgbClr val="E6C682"/>
            </a:solidFill>
            <a:latin typeface="Eras Medium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Samuel</Template>
  <TotalTime>892</TotalTime>
  <Words>444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 Samuel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14</cp:revision>
  <dcterms:created xsi:type="dcterms:W3CDTF">2012-12-31T17:16:59Z</dcterms:created>
  <dcterms:modified xsi:type="dcterms:W3CDTF">2013-01-03T17:23:59Z</dcterms:modified>
</cp:coreProperties>
</file>